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453" r:id="rId3"/>
    <p:sldId id="259" r:id="rId4"/>
    <p:sldId id="260" r:id="rId5"/>
    <p:sldId id="262" r:id="rId6"/>
    <p:sldId id="263" r:id="rId7"/>
    <p:sldId id="264" r:id="rId8"/>
    <p:sldId id="269" r:id="rId9"/>
    <p:sldId id="275" r:id="rId10"/>
    <p:sldId id="276" r:id="rId11"/>
    <p:sldId id="27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55"/>
    <p:restoredTop sz="94676"/>
  </p:normalViewPr>
  <p:slideViewPr>
    <p:cSldViewPr snapToGrid="0" snapToObjects="1">
      <p:cViewPr varScale="1">
        <p:scale>
          <a:sx n="108" d="100"/>
          <a:sy n="108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A04D4-E046-6949-8E8D-65B49AF81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9BF411-4047-F049-8089-6E3DC014B1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F662D-48EA-E642-9003-811D10FC4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4AC71-F967-8448-850D-27FA5A02C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A5731-5F63-6F43-8468-4C340EC13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17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438E-4A3A-9145-B3EA-A97E372C9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9D5C3-866B-FB4B-8397-694C21C10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34DA6-3D4B-9A48-AF07-E7DB0280D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F1BDB-B48B-2C4D-AEE9-E800312B1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012E9-4E1E-0A43-89BC-F074269EB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748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9EA094-0A17-E043-8209-688AD1E597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ADAD49-0C2F-0447-8F50-D82D67703E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30820-B5AD-644E-A5B5-839926F89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E84D6-C4AA-4547-BFA2-61A14F618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91530-E71E-FA4B-91B5-B3B2E3391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21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154C7-4C5E-304F-85F2-B3500E6FC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5E873-1008-3446-B72F-9B762541B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B6A54-F3AC-E84D-947A-ECFEA4376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08994-8C29-1442-9A8A-2F627B1D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333F5-F2F5-9A46-9BD1-85C3EF789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73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2D2CE-7D9B-4443-9912-3E3668D2B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4349EC-5450-9343-BA1C-C5314FB58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99A57-301F-0E4A-B8A7-C81E9F702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F84B9-81D2-8843-ADFC-91B4AF8F8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13FC5-87E3-444C-A388-2347E5013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31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A276C-85D6-D442-A3AB-3E0366010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AFE31-29FE-E44E-ACE8-5F14E2A974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C8DB4-D362-8B44-8E61-C39DD12C2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2515E-AEE7-704F-95A8-C2ACB0E74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01B31F-D284-D648-A369-F3CBEF82B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122E4-A823-A64E-A5F0-A48941B2B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05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A9E4C-AC11-9D41-A9D7-93F1C9B5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21FC20-AA05-2F48-8675-5FCDDE356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4E0A2C-4421-3B44-82CE-DDEDF5C9D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7515EB-1905-7A41-A80C-E226A64C0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278D03-05E8-D14F-A107-8A08FBF784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C9B3F-A543-4042-8749-3550F7F05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C6DF1D-BB19-BC42-A337-671CF8BA6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B20649-61B2-9247-B3FC-6D8D40021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66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04E6D-2813-6F4B-BCB4-6142E0DA2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7A5474-B4ED-1043-8E74-E368BE7EC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2C09DC-4A36-4840-BEF1-FA1ED48B1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66E981-4F95-2B4F-AE82-F1E2BA09A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00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F5CB1A-AE36-5D46-8388-025AD8BA9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9B96F7-DA4B-4A45-BA87-6538A3068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8D1D2C-C558-9141-9AF7-53569FF5F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928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DDE73-2EC0-2940-9E9B-10637BBEF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0104D-2A69-4143-BFFA-64BA4F404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122B5F-75BC-6F44-A90D-392A6528F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25562-E673-F041-90E8-CE9EAA735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71A53-30D9-6945-A45C-009784793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A398E-9C50-114A-B823-8D5C19B7D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57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E8F12-B79F-5D42-B1A2-AFAC19CA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0FB9DB-EA15-DF40-8D0C-1E18E2ACB6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406A6-91E0-A54B-8144-E53DEB9417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60CD31-B605-D64B-9461-D1E8513F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6A8BC3-7729-4545-8AAE-FB024CCA1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31328-C1C0-CE4A-AB06-0345405CF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35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17C191-0ACA-4D45-AC3D-B4283A591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4309C-999C-634D-86B8-8DCD84456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6D891-D348-AF47-A2DD-6B60851269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68490-D96E-BD42-9DF5-74B307A150F3}" type="datetimeFigureOut">
              <a:rPr lang="en-US" smtClean="0"/>
              <a:t>12/17/18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A77C3-B6F6-7643-A51E-45F63432F8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E8545-91C6-9C48-B0B9-64F84764CC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F5D32-43F3-3F4C-A4C1-AE4FCB964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801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aoyu-e-wang/R-cours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x.org/course/data-science-r-basics" TargetMode="External"/><Relationship Id="rId2" Type="http://schemas.openxmlformats.org/officeDocument/2006/relationships/hyperlink" Target="https://rafalab.github.io/dsbook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atacamp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omasp85/gganimate" TargetMode="External"/><Relationship Id="rId2" Type="http://schemas.openxmlformats.org/officeDocument/2006/relationships/hyperlink" Target="https://shiny.rstudio.com/gallery/genome-browser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tmlwidgets.org/showcase_dygraphs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studio.com/wp-content/uploads/2016/01/rstudio-IDE-cheatsheet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19AC1-3873-474E-A016-5AA0CFE3A5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R and R Studio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E70E03-1FD9-9E48-A677-95A672E1C0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NTUST Social Science &amp; Business Research Methodology</a:t>
            </a:r>
            <a:br>
              <a:rPr lang="en-US" dirty="0"/>
            </a:br>
            <a:r>
              <a:rPr lang="en-US" dirty="0"/>
              <a:t>12/26/2018</a:t>
            </a:r>
          </a:p>
        </p:txBody>
      </p:sp>
    </p:spTree>
    <p:extLst>
      <p:ext uri="{BB962C8B-B14F-4D97-AF65-F5344CB8AC3E}">
        <p14:creationId xmlns:p14="http://schemas.microsoft.com/office/powerpoint/2010/main" val="162679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2966" y="101773"/>
            <a:ext cx="11166068" cy="1190068"/>
          </a:xfrm>
          <a:prstGeom prst="rect">
            <a:avLst/>
          </a:prstGeom>
        </p:spPr>
        <p:txBody>
          <a:bodyPr vert="horz" wrap="square" lIns="0" tIns="507999" rIns="0" bIns="0" rtlCol="0" anchor="ctr">
            <a:spAutoFit/>
          </a:bodyPr>
          <a:lstStyle/>
          <a:p>
            <a:pPr marL="16933">
              <a:lnSpc>
                <a:spcPct val="100000"/>
              </a:lnSpc>
            </a:pPr>
            <a:r>
              <a:rPr spc="-7" dirty="0"/>
              <a:t>Coding- the importance of being</a:t>
            </a:r>
            <a:r>
              <a:rPr spc="47" dirty="0"/>
              <a:t> </a:t>
            </a:r>
            <a:r>
              <a:rPr spc="-7" dirty="0"/>
              <a:t>exact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3931" y="1670030"/>
            <a:ext cx="5317067" cy="952398"/>
          </a:xfrm>
          <a:prstGeom prst="rect">
            <a:avLst/>
          </a:prstGeom>
          <a:solidFill>
            <a:srgbClr val="D8D8D8"/>
          </a:solidFill>
        </p:spPr>
        <p:txBody>
          <a:bodyPr vert="horz" wrap="square" lIns="0" tIns="104987" rIns="0" bIns="0" rtlCol="0">
            <a:spAutoFit/>
          </a:bodyPr>
          <a:lstStyle/>
          <a:p>
            <a:pPr marL="113450">
              <a:lnSpc>
                <a:spcPts val="2219"/>
              </a:lnSpc>
              <a:spcBef>
                <a:spcPts val="827"/>
              </a:spcBef>
            </a:pPr>
            <a:r>
              <a:rPr sz="1867" dirty="0">
                <a:latin typeface="Consolas"/>
                <a:cs typeface="Consolas"/>
              </a:rPr>
              <a:t>&gt; f</a:t>
            </a:r>
            <a:r>
              <a:rPr sz="1867" spc="-147" dirty="0">
                <a:latin typeface="Consolas"/>
                <a:cs typeface="Consolas"/>
              </a:rPr>
              <a:t> </a:t>
            </a:r>
            <a:r>
              <a:rPr sz="1867" dirty="0">
                <a:latin typeface="Consolas"/>
                <a:cs typeface="Consolas"/>
              </a:rPr>
              <a:t>&lt;-2</a:t>
            </a:r>
          </a:p>
          <a:p>
            <a:pPr marL="113450">
              <a:lnSpc>
                <a:spcPts val="2200"/>
              </a:lnSpc>
            </a:pPr>
            <a:r>
              <a:rPr sz="1867" dirty="0">
                <a:latin typeface="Consolas"/>
                <a:cs typeface="Consolas"/>
              </a:rPr>
              <a:t>&gt; F +</a:t>
            </a:r>
            <a:r>
              <a:rPr sz="1867" spc="-152" dirty="0">
                <a:latin typeface="Consolas"/>
                <a:cs typeface="Consolas"/>
              </a:rPr>
              <a:t> </a:t>
            </a:r>
            <a:r>
              <a:rPr sz="1867" dirty="0">
                <a:latin typeface="Consolas"/>
                <a:cs typeface="Consolas"/>
              </a:rPr>
              <a:t>1</a:t>
            </a:r>
          </a:p>
          <a:p>
            <a:pPr marL="113450">
              <a:lnSpc>
                <a:spcPts val="2219"/>
              </a:lnSpc>
            </a:pPr>
            <a:r>
              <a:rPr sz="1867" dirty="0">
                <a:latin typeface="Consolas"/>
                <a:cs typeface="Consolas"/>
              </a:rPr>
              <a:t>Error: object 'F' not</a:t>
            </a:r>
            <a:r>
              <a:rPr sz="1867" spc="-160" dirty="0">
                <a:latin typeface="Consolas"/>
                <a:cs typeface="Consolas"/>
              </a:rPr>
              <a:t> </a:t>
            </a:r>
            <a:r>
              <a:rPr sz="1867" dirty="0">
                <a:latin typeface="Consolas"/>
                <a:cs typeface="Consolas"/>
              </a:rPr>
              <a:t>found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466149" y="1972995"/>
            <a:ext cx="1508760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1867" spc="-7" dirty="0">
                <a:latin typeface="Arial"/>
                <a:cs typeface="Arial"/>
              </a:rPr>
              <a:t>Case</a:t>
            </a:r>
            <a:r>
              <a:rPr sz="1867" spc="-67" dirty="0">
                <a:latin typeface="Arial"/>
                <a:cs typeface="Arial"/>
              </a:rPr>
              <a:t> </a:t>
            </a:r>
            <a:r>
              <a:rPr sz="1867" spc="-7" dirty="0">
                <a:latin typeface="Arial"/>
                <a:cs typeface="Arial"/>
              </a:rPr>
              <a:t>matters!</a:t>
            </a:r>
            <a:endParaRPr sz="1867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81298" y="3158715"/>
            <a:ext cx="2298700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1867" spc="-7" dirty="0">
                <a:latin typeface="Arial"/>
                <a:cs typeface="Arial"/>
              </a:rPr>
              <a:t>Try not to use</a:t>
            </a:r>
            <a:r>
              <a:rPr sz="1867" spc="-40" dirty="0">
                <a:latin typeface="Arial"/>
                <a:cs typeface="Arial"/>
              </a:rPr>
              <a:t> </a:t>
            </a:r>
            <a:r>
              <a:rPr sz="1867" spc="-7" dirty="0">
                <a:latin typeface="Arial"/>
                <a:cs typeface="Arial"/>
              </a:rPr>
              <a:t>spaces</a:t>
            </a:r>
            <a:endParaRPr sz="1867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07195" y="3451662"/>
            <a:ext cx="4735405" cy="112851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00463" marR="215048" indent="-383530">
              <a:lnSpc>
                <a:spcPts val="2200"/>
              </a:lnSpc>
              <a:buChar char="-"/>
              <a:tabLst>
                <a:tab pos="400463" algn="l"/>
                <a:tab pos="401310" algn="l"/>
              </a:tabLst>
            </a:pPr>
            <a:r>
              <a:rPr sz="1867" spc="-7" dirty="0">
                <a:latin typeface="Arial"/>
                <a:cs typeface="Arial"/>
              </a:rPr>
              <a:t>Sometimes you simply cannot: variable  names cannot contain</a:t>
            </a:r>
            <a:r>
              <a:rPr sz="1867" spc="7" dirty="0">
                <a:latin typeface="Arial"/>
                <a:cs typeface="Arial"/>
              </a:rPr>
              <a:t> </a:t>
            </a:r>
            <a:r>
              <a:rPr sz="1867" spc="-7" dirty="0">
                <a:latin typeface="Arial"/>
                <a:cs typeface="Arial"/>
              </a:rPr>
              <a:t>spaces</a:t>
            </a:r>
            <a:endParaRPr sz="1867">
              <a:latin typeface="Arial"/>
              <a:cs typeface="Arial"/>
            </a:endParaRPr>
          </a:p>
          <a:p>
            <a:pPr marL="400463" marR="6773" indent="-383530">
              <a:lnSpc>
                <a:spcPts val="2200"/>
              </a:lnSpc>
              <a:buChar char="-"/>
              <a:tabLst>
                <a:tab pos="400463" algn="l"/>
                <a:tab pos="401310" algn="l"/>
              </a:tabLst>
            </a:pPr>
            <a:r>
              <a:rPr sz="1867" spc="-7" dirty="0">
                <a:latin typeface="Arial"/>
                <a:cs typeface="Arial"/>
              </a:rPr>
              <a:t>Even if it is valid </a:t>
            </a:r>
            <a:r>
              <a:rPr sz="1867" dirty="0">
                <a:latin typeface="Arial"/>
                <a:cs typeface="Arial"/>
              </a:rPr>
              <a:t>(such </a:t>
            </a:r>
            <a:r>
              <a:rPr sz="1867" spc="-7" dirty="0">
                <a:latin typeface="Arial"/>
                <a:cs typeface="Arial"/>
              </a:rPr>
              <a:t>as in file names) it  just </a:t>
            </a:r>
            <a:r>
              <a:rPr sz="1867" dirty="0">
                <a:latin typeface="Arial"/>
                <a:cs typeface="Arial"/>
              </a:rPr>
              <a:t>makes </a:t>
            </a:r>
            <a:r>
              <a:rPr sz="1867" spc="-7" dirty="0">
                <a:latin typeface="Arial"/>
                <a:cs typeface="Arial"/>
              </a:rPr>
              <a:t>things more difficult</a:t>
            </a:r>
            <a:endParaRPr sz="1867">
              <a:latin typeface="Arial"/>
              <a:cs typeface="Arial"/>
            </a:endParaRPr>
          </a:p>
        </p:txBody>
      </p:sp>
      <p:sp>
        <p:nvSpPr>
          <p:cNvPr id="14" name="object 3"/>
          <p:cNvSpPr txBox="1"/>
          <p:nvPr/>
        </p:nvSpPr>
        <p:spPr>
          <a:xfrm>
            <a:off x="812800" y="4897968"/>
            <a:ext cx="5317067" cy="952398"/>
          </a:xfrm>
          <a:prstGeom prst="rect">
            <a:avLst/>
          </a:prstGeom>
          <a:solidFill>
            <a:srgbClr val="D8D8D8"/>
          </a:solidFill>
        </p:spPr>
        <p:txBody>
          <a:bodyPr vert="horz" wrap="square" lIns="0" tIns="104987" rIns="0" bIns="0" rtlCol="0">
            <a:spAutoFit/>
          </a:bodyPr>
          <a:lstStyle/>
          <a:p>
            <a:pPr marL="113450">
              <a:lnSpc>
                <a:spcPts val="2219"/>
              </a:lnSpc>
              <a:spcBef>
                <a:spcPts val="827"/>
              </a:spcBef>
            </a:pPr>
            <a:r>
              <a:rPr sz="1867" dirty="0">
                <a:latin typeface="Consolas"/>
                <a:cs typeface="Consolas"/>
              </a:rPr>
              <a:t>&gt; </a:t>
            </a:r>
            <a:r>
              <a:rPr lang="en-US" sz="1867" dirty="0">
                <a:latin typeface="Consolas"/>
                <a:cs typeface="Consolas"/>
              </a:rPr>
              <a:t>FA</a:t>
            </a:r>
            <a:r>
              <a:rPr sz="1867" spc="-147" dirty="0">
                <a:latin typeface="Consolas"/>
                <a:cs typeface="Consolas"/>
              </a:rPr>
              <a:t> </a:t>
            </a:r>
            <a:r>
              <a:rPr sz="1867" dirty="0">
                <a:latin typeface="Consolas"/>
                <a:cs typeface="Consolas"/>
              </a:rPr>
              <a:t>&lt;-2</a:t>
            </a:r>
          </a:p>
          <a:p>
            <a:pPr marL="113450">
              <a:lnSpc>
                <a:spcPts val="2200"/>
              </a:lnSpc>
            </a:pPr>
            <a:r>
              <a:rPr sz="1867" dirty="0">
                <a:latin typeface="Consolas"/>
                <a:cs typeface="Consolas"/>
              </a:rPr>
              <a:t>&gt; F</a:t>
            </a:r>
            <a:r>
              <a:rPr lang="en-US" sz="1867" dirty="0">
                <a:latin typeface="Consolas"/>
                <a:cs typeface="Consolas"/>
              </a:rPr>
              <a:t> A</a:t>
            </a:r>
            <a:r>
              <a:rPr sz="1867" dirty="0">
                <a:latin typeface="Consolas"/>
                <a:cs typeface="Consolas"/>
              </a:rPr>
              <a:t> +</a:t>
            </a:r>
            <a:r>
              <a:rPr sz="1867" spc="-152" dirty="0">
                <a:latin typeface="Consolas"/>
                <a:cs typeface="Consolas"/>
              </a:rPr>
              <a:t> </a:t>
            </a:r>
            <a:r>
              <a:rPr sz="1867" dirty="0">
                <a:latin typeface="Consolas"/>
                <a:cs typeface="Consolas"/>
              </a:rPr>
              <a:t>1</a:t>
            </a:r>
          </a:p>
          <a:p>
            <a:pPr marL="113450">
              <a:lnSpc>
                <a:spcPts val="2219"/>
              </a:lnSpc>
            </a:pPr>
            <a:r>
              <a:rPr lang="en-US" sz="1867" dirty="0">
                <a:latin typeface="Consolas"/>
                <a:cs typeface="Consolas"/>
              </a:rPr>
              <a:t>Error: unexpected symbol in "F A"</a:t>
            </a:r>
          </a:p>
        </p:txBody>
      </p:sp>
    </p:spTree>
    <p:extLst>
      <p:ext uri="{BB962C8B-B14F-4D97-AF65-F5344CB8AC3E}">
        <p14:creationId xmlns:p14="http://schemas.microsoft.com/office/powerpoint/2010/main" val="3046547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C9D527E-559C-C14D-BCF8-40CADC3D4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Demo Code from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7F2061-DA11-7B4B-B71D-B74B67C79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https://github.com/yaoyu-e-wang/R-course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033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D499D-B356-114E-A6F1-7C7F31609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966" y="261464"/>
            <a:ext cx="10491462" cy="695440"/>
          </a:xfrm>
        </p:spPr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A little about myself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EC291-CE50-154A-8666-96A855A98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392" y="1199408"/>
            <a:ext cx="6396912" cy="5514641"/>
          </a:xfrm>
        </p:spPr>
        <p:txBody>
          <a:bodyPr>
            <a:noAutofit/>
          </a:bodyPr>
          <a:lstStyle/>
          <a:p>
            <a:r>
              <a:rPr lang="en-US" sz="2600" dirty="0"/>
              <a:t>Computer Science and Biological Science from Carnegie Mellon University</a:t>
            </a:r>
          </a:p>
          <a:p>
            <a:r>
              <a:rPr lang="en-US" sz="2600" dirty="0"/>
              <a:t>Research Assistant at Pfizer Inc.</a:t>
            </a:r>
          </a:p>
          <a:p>
            <a:r>
              <a:rPr lang="en-US" sz="2600" dirty="0" err="1"/>
              <a:t>Ph.D</a:t>
            </a:r>
            <a:r>
              <a:rPr lang="en-US" sz="2600" dirty="0"/>
              <a:t> in Bioinformatics from Boston University</a:t>
            </a:r>
          </a:p>
          <a:p>
            <a:r>
              <a:rPr lang="en-US" sz="2600" dirty="0"/>
              <a:t>Research Fellow at Massachusetts General Hospital, Harvard Medical School</a:t>
            </a:r>
          </a:p>
          <a:p>
            <a:r>
              <a:rPr lang="en-US" sz="2600" dirty="0"/>
              <a:t>Associate Director of Center for Cancer Computational Biology at Dana Farber Cancer Institute</a:t>
            </a:r>
          </a:p>
          <a:p>
            <a:r>
              <a:rPr lang="en-US" sz="2600" dirty="0"/>
              <a:t>Director of Data Science Center and Senior Research Scientist at Harvard School of Public Health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7C245F-E329-C943-B1D4-00955623E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0448" y="596185"/>
            <a:ext cx="1525219" cy="15252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A1A15A-1EA2-894C-B09A-E55DBD5DD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857" y="1771585"/>
            <a:ext cx="1525219" cy="8846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1FEBCF-3C20-7D42-B78E-D039D5D6B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0448" y="2364161"/>
            <a:ext cx="1525219" cy="15252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550364-3D75-A440-B929-7107B12C19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7857" y="3034749"/>
            <a:ext cx="1525219" cy="17794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7FE880-8688-7D45-A344-60AF756F121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1740"/>
          <a:stretch/>
        </p:blipFill>
        <p:spPr>
          <a:xfrm>
            <a:off x="9805265" y="4143508"/>
            <a:ext cx="1525219" cy="14428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63797E8-D6A5-6240-8786-F3CA0309CB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7857" y="4974021"/>
            <a:ext cx="1525219" cy="179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140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R is better than Python (don</a:t>
            </a:r>
            <a:r>
              <a:rPr lang="mr-IN" dirty="0"/>
              <a:t>’</a:t>
            </a:r>
            <a:r>
              <a:rPr lang="en-US" dirty="0"/>
              <a:t>t @ me)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Why R is better than SAS</a:t>
            </a:r>
          </a:p>
          <a:p>
            <a:endParaRPr lang="en-US" dirty="0"/>
          </a:p>
          <a:p>
            <a:r>
              <a:rPr lang="en-US" dirty="0"/>
              <a:t>Why R is better than Excel or Prism</a:t>
            </a:r>
          </a:p>
          <a:p>
            <a:endParaRPr lang="en-US" dirty="0"/>
          </a:p>
          <a:p>
            <a:r>
              <a:rPr lang="en-US" dirty="0"/>
              <a:t>Install and try out</a:t>
            </a:r>
          </a:p>
        </p:txBody>
      </p:sp>
    </p:spTree>
    <p:extLst>
      <p:ext uri="{BB962C8B-B14F-4D97-AF65-F5344CB8AC3E}">
        <p14:creationId xmlns:p14="http://schemas.microsoft.com/office/powerpoint/2010/main" val="3001255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>
                <a:hlinkClick r:id="rId2"/>
              </a:rPr>
              <a:t>https://rafalab.github.io/dsbook/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http://r4ds.had.co.nz/</a:t>
            </a:r>
          </a:p>
          <a:p>
            <a:endParaRPr lang="en-US" sz="2000" dirty="0"/>
          </a:p>
          <a:p>
            <a:r>
              <a:rPr lang="en-US" sz="2000" dirty="0">
                <a:hlinkClick r:id="rId3"/>
              </a:rPr>
              <a:t>https://www.edx.org/course/data-science-r-basics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hlinkClick r:id="rId4"/>
              </a:rPr>
              <a:t>https://www.datacamp.com/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R-bloggers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 err="1"/>
              <a:t>Stackoverflow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673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R better than SAS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 is free</a:t>
            </a:r>
          </a:p>
          <a:p>
            <a:r>
              <a:rPr lang="en-US" dirty="0"/>
              <a:t>R is open source</a:t>
            </a:r>
          </a:p>
          <a:p>
            <a:r>
              <a:rPr lang="en-US" dirty="0"/>
              <a:t>New methods come out in R first</a:t>
            </a:r>
          </a:p>
          <a:p>
            <a:r>
              <a:rPr lang="en-US" dirty="0"/>
              <a:t>Large helpful online community</a:t>
            </a:r>
          </a:p>
          <a:p>
            <a:r>
              <a:rPr lang="en-US" dirty="0"/>
              <a:t>With </a:t>
            </a:r>
            <a:r>
              <a:rPr lang="en-US" dirty="0" err="1"/>
              <a:t>tidyverse</a:t>
            </a:r>
            <a:r>
              <a:rPr lang="en-US" dirty="0"/>
              <a:t> R syntax not as hard to learn</a:t>
            </a:r>
          </a:p>
          <a:p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R markdown</a:t>
            </a:r>
          </a:p>
          <a:p>
            <a:r>
              <a:rPr lang="en-US" dirty="0">
                <a:hlinkClick r:id="rId2"/>
              </a:rPr>
              <a:t>Shiny apps</a:t>
            </a:r>
            <a:r>
              <a:rPr lang="en-US" dirty="0"/>
              <a:t> </a:t>
            </a:r>
          </a:p>
          <a:p>
            <a:r>
              <a:rPr lang="en-US" dirty="0" err="1">
                <a:hlinkClick r:id="rId3"/>
              </a:rPr>
              <a:t>gganimate</a:t>
            </a:r>
            <a:endParaRPr lang="en-US" dirty="0"/>
          </a:p>
          <a:p>
            <a:r>
              <a:rPr lang="en-US" dirty="0"/>
              <a:t>Interoperable: </a:t>
            </a:r>
            <a:r>
              <a:rPr lang="en-US" dirty="0" err="1"/>
              <a:t>Rcpp</a:t>
            </a:r>
            <a:r>
              <a:rPr lang="en-US" dirty="0"/>
              <a:t>, reticulate, </a:t>
            </a:r>
            <a:r>
              <a:rPr lang="en-US" dirty="0" err="1">
                <a:hlinkClick r:id="rId4"/>
              </a:rPr>
              <a:t>htmlwidgets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311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is R better than excel and Prism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Reproducible research</a:t>
            </a:r>
          </a:p>
          <a:p>
            <a:r>
              <a:rPr lang="en-US" dirty="0"/>
              <a:t>Much easier to automatize repetitive tasks</a:t>
            </a:r>
          </a:p>
          <a:p>
            <a:r>
              <a:rPr lang="en-US" dirty="0"/>
              <a:t>Many more powerful tools</a:t>
            </a:r>
          </a:p>
          <a:p>
            <a:r>
              <a:rPr lang="en-US" dirty="0"/>
              <a:t>More 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57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Google: CRAN</a:t>
            </a:r>
          </a:p>
          <a:p>
            <a:endParaRPr lang="en-US" dirty="0"/>
          </a:p>
          <a:p>
            <a:r>
              <a:rPr lang="en-US" dirty="0"/>
              <a:t>Google: </a:t>
            </a:r>
            <a:r>
              <a:rPr lang="en-US" dirty="0" err="1"/>
              <a:t>RStudio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156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session, we will learn…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9375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https://www.rstudio.com/wp-content/uploads/2016/01/rstudio-IDE-cheatsheet.pdf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Install packages: example </a:t>
            </a:r>
            <a:r>
              <a:rPr lang="en-US" sz="2400" dirty="0" err="1">
                <a:latin typeface="Lucida Console"/>
                <a:cs typeface="Lucida Console"/>
              </a:rPr>
              <a:t>tidyverse</a:t>
            </a:r>
            <a:endParaRPr lang="en-US" sz="2400" dirty="0">
              <a:latin typeface="Lucida Console"/>
              <a:cs typeface="Lucida Console"/>
            </a:endParaRPr>
          </a:p>
          <a:p>
            <a:r>
              <a:rPr lang="en-US" sz="2400" dirty="0"/>
              <a:t>Create </a:t>
            </a:r>
            <a:r>
              <a:rPr lang="en-US" sz="2400" dirty="0" err="1"/>
              <a:t>RStudio</a:t>
            </a:r>
            <a:r>
              <a:rPr lang="en-US" sz="2400" dirty="0"/>
              <a:t> projects</a:t>
            </a:r>
          </a:p>
          <a:p>
            <a:r>
              <a:rPr lang="en-US" sz="2400" dirty="0"/>
              <a:t>Importing data</a:t>
            </a:r>
          </a:p>
          <a:p>
            <a:r>
              <a:rPr lang="en-US" sz="2400" dirty="0"/>
              <a:t>Perform t-test</a:t>
            </a:r>
          </a:p>
          <a:p>
            <a:r>
              <a:rPr lang="en-US" sz="2400" dirty="0"/>
              <a:t>Repetitive tasks</a:t>
            </a:r>
          </a:p>
          <a:p>
            <a:r>
              <a:rPr lang="en-US" sz="2400" dirty="0"/>
              <a:t>Dot Plot</a:t>
            </a:r>
          </a:p>
        </p:txBody>
      </p:sp>
    </p:spTree>
    <p:extLst>
      <p:ext uri="{BB962C8B-B14F-4D97-AF65-F5344CB8AC3E}">
        <p14:creationId xmlns:p14="http://schemas.microsoft.com/office/powerpoint/2010/main" val="575087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08000" y="279400"/>
            <a:ext cx="10866235" cy="5744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6933"/>
            <a:r>
              <a:rPr sz="3733" spc="-7" dirty="0">
                <a:latin typeface="Arial"/>
                <a:cs typeface="Arial"/>
              </a:rPr>
              <a:t>Getting familiar with your R</a:t>
            </a:r>
            <a:r>
              <a:rPr sz="3733" spc="60" dirty="0">
                <a:latin typeface="Arial"/>
                <a:cs typeface="Arial"/>
              </a:rPr>
              <a:t> </a:t>
            </a:r>
            <a:r>
              <a:rPr sz="3733" spc="-7" dirty="0">
                <a:latin typeface="Arial"/>
                <a:cs typeface="Arial"/>
              </a:rPr>
              <a:t>installation</a:t>
            </a:r>
            <a:r>
              <a:rPr lang="en-US" sz="3733" spc="-7" dirty="0">
                <a:latin typeface="Arial"/>
                <a:cs typeface="Arial"/>
              </a:rPr>
              <a:t> and Rstudio</a:t>
            </a:r>
            <a:endParaRPr sz="3733" dirty="0">
              <a:latin typeface="Arial"/>
              <a:cs typeface="Arial"/>
            </a:endParaRPr>
          </a:p>
        </p:txBody>
      </p:sp>
      <p:pic>
        <p:nvPicPr>
          <p:cNvPr id="4" name="Picture 3" descr="RStudio_Startup_Screen Sho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092200"/>
            <a:ext cx="9448800" cy="534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624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365</Words>
  <Application>Microsoft Macintosh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Consolas</vt:lpstr>
      <vt:lpstr>Lucida Console</vt:lpstr>
      <vt:lpstr>Mangal</vt:lpstr>
      <vt:lpstr>Office Theme</vt:lpstr>
      <vt:lpstr>Introduction to R and R Studio</vt:lpstr>
      <vt:lpstr>A little about myself</vt:lpstr>
      <vt:lpstr>Outline</vt:lpstr>
      <vt:lpstr>Resources</vt:lpstr>
      <vt:lpstr>Why is R better than SAS</vt:lpstr>
      <vt:lpstr>Why is R better than excel and Prism</vt:lpstr>
      <vt:lpstr>Install</vt:lpstr>
      <vt:lpstr>In this session, we will learn…</vt:lpstr>
      <vt:lpstr>PowerPoint Presentation</vt:lpstr>
      <vt:lpstr>Coding- the importance of being exact</vt:lpstr>
      <vt:lpstr>Download Demo Code from Github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Wang, Yaoyu Ethan</dc:creator>
  <cp:lastModifiedBy>Wang, Yaoyu Ethan</cp:lastModifiedBy>
  <cp:revision>28</cp:revision>
  <dcterms:created xsi:type="dcterms:W3CDTF">2018-12-13T20:37:34Z</dcterms:created>
  <dcterms:modified xsi:type="dcterms:W3CDTF">2018-12-17T08:18:44Z</dcterms:modified>
</cp:coreProperties>
</file>

<file path=docProps/thumbnail.jpeg>
</file>